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76" r:id="rId2"/>
    <p:sldId id="277" r:id="rId3"/>
    <p:sldId id="282" r:id="rId4"/>
    <p:sldId id="278" r:id="rId5"/>
    <p:sldId id="279" r:id="rId6"/>
    <p:sldId id="288" r:id="rId7"/>
    <p:sldId id="270" r:id="rId8"/>
  </p:sldIdLst>
  <p:sldSz cx="12192000" cy="6858000"/>
  <p:notesSz cx="6858000" cy="9144000"/>
  <p:embeddedFontLst>
    <p:embeddedFont>
      <p:font typeface="a시월구일굴림1" panose="02020600000000000000" pitchFamily="18" charset="-127"/>
      <p:regular r:id="rId9"/>
    </p:embeddedFont>
    <p:embeddedFont>
      <p:font typeface="Noto Sans KR Bold" panose="020B0600000101010101" charset="-127"/>
      <p:bold r:id="rId10"/>
    </p:embeddedFont>
    <p:embeddedFont>
      <p:font typeface="Noto Sans KR Regular" panose="020B0600000101010101" charset="-127"/>
      <p:regular r:id="rId11"/>
    </p:embeddedFont>
    <p:embeddedFont>
      <p:font typeface="나눔스퀘어OTF" panose="020B0600000101010101" pitchFamily="34" charset="-127"/>
      <p:regular r:id="rId12"/>
    </p:embeddedFont>
    <p:embeddedFont>
      <p:font typeface="a타이틀고딕3" panose="02020600000000000000" pitchFamily="18" charset="-127"/>
      <p:regular r:id="rId13"/>
    </p:embeddedFont>
    <p:embeddedFont>
      <p:font typeface="Bebas Neue Bold" panose="020B0606020202050201" pitchFamily="34" charset="0"/>
      <p:bold r:id="rId14"/>
    </p:embeddedFont>
    <p:embeddedFont>
      <p:font typeface="Noto Sans KR Black" panose="020B0A00000000000000" pitchFamily="34" charset="-127"/>
      <p:bold r:id="rId15"/>
    </p:embeddedFont>
    <p:embeddedFont>
      <p:font typeface="나눔스퀘어OTF Light" panose="020B0600000101010101" pitchFamily="34" charset="-127"/>
      <p:regular r:id="rId16"/>
    </p:embeddedFont>
    <p:embeddedFont>
      <p:font typeface="나눔스퀘어OTF_ac ExtraBold" panose="020B0600000101010101" pitchFamily="34" charset="-127"/>
      <p:bold r:id="rId1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신강식" initials="신" lastIdx="7" clrIdx="0">
    <p:extLst>
      <p:ext uri="{19B8F6BF-5375-455C-9EA6-DF929625EA0E}">
        <p15:presenceInfo xmlns:p15="http://schemas.microsoft.com/office/powerpoint/2012/main" userId="신강식" providerId="None"/>
      </p:ext>
    </p:extLst>
  </p:cmAuthor>
  <p:cmAuthor id="2" name="DUKYOON" initials="D" lastIdx="2" clrIdx="1">
    <p:extLst>
      <p:ext uri="{19B8F6BF-5375-455C-9EA6-DF929625EA0E}">
        <p15:presenceInfo xmlns:p15="http://schemas.microsoft.com/office/powerpoint/2012/main" userId="8d2951b7b162fc6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5DBF7"/>
    <a:srgbClr val="44499C"/>
    <a:srgbClr val="BBBBBB"/>
    <a:srgbClr val="DDDDDD"/>
    <a:srgbClr val="FAF7FF"/>
    <a:srgbClr val="EEEEEE"/>
    <a:srgbClr val="262626"/>
    <a:srgbClr val="626262"/>
    <a:srgbClr val="EAEAEA"/>
    <a:srgbClr val="5D5D5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13" autoAdjust="0"/>
    <p:restoredTop sz="96513" autoAdjust="0"/>
  </p:normalViewPr>
  <p:slideViewPr>
    <p:cSldViewPr snapToGrid="0" showGuides="1">
      <p:cViewPr>
        <p:scale>
          <a:sx n="75" d="100"/>
          <a:sy n="75" d="100"/>
        </p:scale>
        <p:origin x="532" y="53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5.fntdata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font" Target="fonts/font8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10" Type="http://schemas.openxmlformats.org/officeDocument/2006/relationships/font" Target="fonts/font2.fntdata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C99225-3295-4BCB-8F16-BF6E8A5504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F655E4F-AE69-4359-89A0-3BC64E42C4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4A4E478-4C14-4B29-83C6-951A57B865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5D02E-B8A6-411B-8263-7FADFEA99313}" type="datetimeFigureOut">
              <a:rPr lang="ko-KR" altLang="en-US" smtClean="0"/>
              <a:t>2023-12-06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AB1618F-E95E-4DA3-A733-403F68DA47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A8C8D7D-ED09-411E-899F-EAB648B0D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30861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87FEC3-D766-47FD-9B2F-120F5D7D9A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ACEFE0D-DC41-47AC-8AC8-88E57980C6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7870CC1-3DBB-4033-AF65-A095F0A25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5D02E-B8A6-411B-8263-7FADFEA99313}" type="datetimeFigureOut">
              <a:rPr lang="ko-KR" altLang="en-US" smtClean="0"/>
              <a:t>2023-12-06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B219F81-1840-44C4-BBDE-B5D757E4F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CDCD7DB-3A65-40F5-9CFE-A76A8D823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94364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7ED0C5B-3AC0-4253-9615-F7D38800B69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A9B4A08-BC82-4AD0-94C6-A3DFC69214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06FD269-4DB0-4113-86A2-729B2AA464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5D02E-B8A6-411B-8263-7FADFEA99313}" type="datetimeFigureOut">
              <a:rPr lang="ko-KR" altLang="en-US" smtClean="0"/>
              <a:t>2023-12-06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5F1440-C2CF-40D9-A809-EA41A6C126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516192D-4F15-4CBE-AC19-E489AC710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68779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FED20D-4E22-4E86-8865-C5456F625A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4506B81-B207-49A6-A1BE-E192E35EAD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A10FF9F-EAE1-4F22-AA99-4E4AFBF36D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5D02E-B8A6-411B-8263-7FADFEA99313}" type="datetimeFigureOut">
              <a:rPr lang="ko-KR" altLang="en-US" smtClean="0"/>
              <a:t>2023-12-06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913CDC3-7E03-47B0-94E1-23F40B098F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C0F371E-4E46-4F8E-B33E-DF63F3EC2F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90183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1CF884-12E3-4941-9C83-AE9687E7CA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58BE761-CF6A-4692-850C-7BA6AE074D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5E43638-F09F-4401-B063-22B928FBA8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5D02E-B8A6-411B-8263-7FADFEA99313}" type="datetimeFigureOut">
              <a:rPr lang="ko-KR" altLang="en-US" smtClean="0"/>
              <a:t>2023-12-06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CD4B6BA-BCB9-4965-BF46-76E40074B6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FE1E0F6-EF9A-483A-BD81-1E2C2CA637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01498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7A2D8B-9AA1-404A-8752-DBECEB44D6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C1AB990-53E6-43D0-8733-604CD6744C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1768C5F-B234-4093-BD68-D5CE54EDCA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C586652-A9BF-41F4-A113-CE14FF6510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5D02E-B8A6-411B-8263-7FADFEA99313}" type="datetimeFigureOut">
              <a:rPr lang="ko-KR" altLang="en-US" smtClean="0"/>
              <a:t>2023-12-06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8DB79FF-F925-4F1C-8A69-3517EACF8B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F1B19BB-8B28-4EC9-81F0-FA52B4E31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56358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3461E9-71B4-43B8-A3A6-794D38ABC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816F94B-8E19-46FE-8514-0F4DEE0FCF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38971C2-8593-4144-A66E-20EEB79E13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E38F7BD-8F49-48CA-8B1A-53A9F16C82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0DB93A6-C272-41FB-A286-44DCEED6DE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CBB3D0F-D515-48AD-8832-B96F686423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5D02E-B8A6-411B-8263-7FADFEA99313}" type="datetimeFigureOut">
              <a:rPr lang="ko-KR" altLang="en-US" smtClean="0"/>
              <a:t>2023-12-06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EF3C200-6E24-4F3A-B6A0-A170EAA589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D24AFA4-8E34-4585-A254-BCC88DF1D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64491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6CA14B-39ED-4A83-82F1-9F4F7B71C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2EFA336-B19B-404E-8002-D30DD0DC37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5D02E-B8A6-411B-8263-7FADFEA99313}" type="datetimeFigureOut">
              <a:rPr lang="ko-KR" altLang="en-US" smtClean="0"/>
              <a:t>2023-12-06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730567A-0699-4A7F-9579-8D4F18CDB3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0311623-B73A-4857-9DA6-1322ED077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65299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6B1DDB2-CB73-4A42-ABBD-2A2EBA8F45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5D02E-B8A6-411B-8263-7FADFEA99313}" type="datetimeFigureOut">
              <a:rPr lang="ko-KR" altLang="en-US" smtClean="0"/>
              <a:t>2023-12-06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E90BA69-6111-489B-95CF-682E93979F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F2AE9D1-E435-4116-93E6-1B464E8ED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12273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586F42-C1DE-4CA0-868A-DA9933DE60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0E5AC27-8F0C-47F3-9387-E93EE0EDC3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F95904A-3021-4328-96CA-E4139C1EC7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B4D3800-EFB4-497E-B174-DF38CD7DB0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5D02E-B8A6-411B-8263-7FADFEA99313}" type="datetimeFigureOut">
              <a:rPr lang="ko-KR" altLang="en-US" smtClean="0"/>
              <a:t>2023-12-06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AFB0361-0BD6-4B05-9D64-33C9380E8A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79E58E8-EAB2-428D-B3F4-F3ACDFC32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41273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45E219-266B-48EB-8148-7199ED700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F11C823-AF0A-419B-9168-C5B4F18E9E9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AD723B5-D9C3-4332-9833-CE9975099B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D28A780-68E6-4DC4-BDB2-50D404BA06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5D02E-B8A6-411B-8263-7FADFEA99313}" type="datetimeFigureOut">
              <a:rPr lang="ko-KR" altLang="en-US" smtClean="0"/>
              <a:t>2023-12-06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023CD99-71BC-4431-8E69-B68EC7607E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B51949A-DAA2-40A5-BC95-AE73E5F423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00269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EF92E4A-8565-4C79-96C2-F41E43E3CE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4C098ED-C945-4559-AEB0-4425071A93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FC4AE61-E473-49D6-A486-45D2508077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a typeface="Noto Sans KR Regular" panose="020B0500000000000000" pitchFamily="34" charset="-127"/>
              </a:defRPr>
            </a:lvl1pPr>
          </a:lstStyle>
          <a:p>
            <a:fld id="{BCC5D02E-B8A6-411B-8263-7FADFEA99313}" type="datetimeFigureOut">
              <a:rPr lang="ko-KR" altLang="en-US" smtClean="0"/>
              <a:pPr/>
              <a:t>2023-12-06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1F4CC7D-746D-4465-A7B3-BD90E690D2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a typeface="Noto Sans KR Regular" panose="020B0500000000000000" pitchFamily="34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B8F34F4-CF5B-4662-A350-C492CE2C90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a typeface="Noto Sans KR Regular" panose="020B0500000000000000" pitchFamily="34" charset="-127"/>
              </a:defRPr>
            </a:lvl1pPr>
          </a:lstStyle>
          <a:p>
            <a:fld id="{8F6BF665-E787-498C-A139-96DC43B4F5EA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09038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Noto Sans KR Regular" panose="020B0500000000000000" pitchFamily="34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Noto Sans KR Regular" panose="020B0500000000000000" pitchFamily="34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Noto Sans KR Regular" panose="020B0500000000000000" pitchFamily="34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Noto Sans KR Regular" panose="020B0500000000000000" pitchFamily="34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Noto Sans KR Regular" panose="020B0500000000000000" pitchFamily="34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Noto Sans KR Regular" panose="020B0500000000000000" pitchFamily="34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v-dem.net/data/the-v-dem-dataset/" TargetMode="Externa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emocracy Globalized: The Promise To Be Fulfilled - Max Planck Law">
            <a:extLst>
              <a:ext uri="{FF2B5EF4-FFF2-40B4-BE49-F238E27FC236}">
                <a16:creationId xmlns:a16="http://schemas.microsoft.com/office/drawing/2014/main" id="{285356DC-315D-057E-0F07-2B55809B0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9081" y="-575733"/>
            <a:ext cx="13490329" cy="7433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직사각형 44">
            <a:extLst>
              <a:ext uri="{FF2B5EF4-FFF2-40B4-BE49-F238E27FC236}">
                <a16:creationId xmlns:a16="http://schemas.microsoft.com/office/drawing/2014/main" id="{A595885F-BAC5-4558-8EE9-87ADBEE1CA3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EEEEE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D6F2477-6C04-412F-A53E-D31E25CA373C}"/>
              </a:ext>
            </a:extLst>
          </p:cNvPr>
          <p:cNvSpPr txBox="1"/>
          <p:nvPr/>
        </p:nvSpPr>
        <p:spPr>
          <a:xfrm>
            <a:off x="363649" y="1225564"/>
            <a:ext cx="6634367" cy="1267458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4000" spc="-15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latin typeface="Noto Sans KR Black" panose="020B0A00000000000000" pitchFamily="34" charset="-127"/>
                <a:ea typeface="Noto Sans KR Black" panose="020B0A00000000000000" pitchFamily="34" charset="-127"/>
              </a:rPr>
              <a:t>Visualization of Democracy</a:t>
            </a:r>
          </a:p>
          <a:p>
            <a:r>
              <a:rPr lang="en-US" altLang="ko-KR" sz="4000" spc="-15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latin typeface="Noto Sans KR Black" panose="020B0A00000000000000" pitchFamily="34" charset="-127"/>
                <a:ea typeface="Noto Sans KR Black" panose="020B0A00000000000000" pitchFamily="34" charset="-127"/>
              </a:rPr>
              <a:t>Around the World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6F3B8B3-ED34-4085-B378-202CFDF28BF7}"/>
              </a:ext>
            </a:extLst>
          </p:cNvPr>
          <p:cNvSpPr txBox="1"/>
          <p:nvPr/>
        </p:nvSpPr>
        <p:spPr>
          <a:xfrm>
            <a:off x="402149" y="840372"/>
            <a:ext cx="5151627" cy="282573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/>
          <a:p>
            <a:r>
              <a:rPr lang="en-US" altLang="ko-KR" sz="1600" b="1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visualization group feedback</a:t>
            </a:r>
            <a:endParaRPr lang="ko-KR" altLang="en-US" sz="1600" b="1" spc="-4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5BA6C91-8F40-4107-A7A9-D043D75217DB}"/>
              </a:ext>
            </a:extLst>
          </p:cNvPr>
          <p:cNvSpPr txBox="1"/>
          <p:nvPr/>
        </p:nvSpPr>
        <p:spPr>
          <a:xfrm>
            <a:off x="7471585" y="6113510"/>
            <a:ext cx="4542612" cy="528794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/>
          <a:p>
            <a:r>
              <a:rPr lang="en-US" altLang="ko-KR" sz="1600" b="1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Group 5</a:t>
            </a:r>
          </a:p>
          <a:p>
            <a:r>
              <a:rPr lang="en-US" altLang="ko-KR" sz="1600" b="1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Casper Kamp / </a:t>
            </a:r>
            <a:r>
              <a:rPr lang="en-US" altLang="ko-KR" sz="1600" b="1" spc="-4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Dongha</a:t>
            </a:r>
            <a:r>
              <a:rPr lang="en-US" altLang="ko-KR" sz="1600" b="1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 Shin / </a:t>
            </a:r>
            <a:r>
              <a:rPr lang="en-US" altLang="ko-KR" sz="1600" b="1" spc="-4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Ejvind</a:t>
            </a:r>
            <a:r>
              <a:rPr lang="en-US" altLang="ko-KR" sz="1600" b="1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 Brandt</a:t>
            </a:r>
            <a:endParaRPr lang="ko-KR" altLang="en-US" sz="1600" b="1" spc="-4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76788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5FB654AF-988A-4B38-A0EE-8CF5EB6C0DAE}"/>
              </a:ext>
            </a:extLst>
          </p:cNvPr>
          <p:cNvCxnSpPr/>
          <p:nvPr/>
        </p:nvCxnSpPr>
        <p:spPr>
          <a:xfrm>
            <a:off x="7670978" y="-296333"/>
            <a:ext cx="0" cy="7450666"/>
          </a:xfrm>
          <a:prstGeom prst="line">
            <a:avLst/>
          </a:prstGeom>
          <a:ln w="635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BFA3799D-6D5C-4225-B146-C353E86B56AF}"/>
              </a:ext>
            </a:extLst>
          </p:cNvPr>
          <p:cNvSpPr/>
          <p:nvPr/>
        </p:nvSpPr>
        <p:spPr>
          <a:xfrm>
            <a:off x="7527045" y="1126067"/>
            <a:ext cx="287866" cy="287866"/>
          </a:xfrm>
          <a:prstGeom prst="ellipse">
            <a:avLst/>
          </a:prstGeom>
          <a:solidFill>
            <a:schemeClr val="bg2">
              <a:lumMod val="25000"/>
            </a:schemeClr>
          </a:solidFill>
          <a:ln w="53975" cap="rnd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spc="-80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6278D308-36DF-418C-9335-37ED5565C293}"/>
              </a:ext>
            </a:extLst>
          </p:cNvPr>
          <p:cNvSpPr/>
          <p:nvPr/>
        </p:nvSpPr>
        <p:spPr>
          <a:xfrm>
            <a:off x="7527045" y="3285067"/>
            <a:ext cx="287866" cy="287866"/>
          </a:xfrm>
          <a:prstGeom prst="ellipse">
            <a:avLst/>
          </a:prstGeom>
          <a:solidFill>
            <a:schemeClr val="bg2">
              <a:lumMod val="25000"/>
            </a:schemeClr>
          </a:solidFill>
          <a:ln w="53975" cap="rnd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spc="-80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1658E0E9-9EDA-4E1D-96A3-8209C1E43A89}"/>
              </a:ext>
            </a:extLst>
          </p:cNvPr>
          <p:cNvSpPr/>
          <p:nvPr/>
        </p:nvSpPr>
        <p:spPr>
          <a:xfrm>
            <a:off x="7527045" y="5444067"/>
            <a:ext cx="287866" cy="287866"/>
          </a:xfrm>
          <a:prstGeom prst="ellipse">
            <a:avLst/>
          </a:prstGeom>
          <a:solidFill>
            <a:schemeClr val="bg2">
              <a:lumMod val="25000"/>
            </a:schemeClr>
          </a:solidFill>
          <a:ln w="53975" cap="rnd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spc="-80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FF373B-9FD5-48F4-A4D7-A673049B8B0E}"/>
              </a:ext>
            </a:extLst>
          </p:cNvPr>
          <p:cNvSpPr txBox="1"/>
          <p:nvPr/>
        </p:nvSpPr>
        <p:spPr>
          <a:xfrm>
            <a:off x="7945721" y="3053252"/>
            <a:ext cx="899656" cy="1267458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l">
              <a:spcAft>
                <a:spcPts val="200"/>
              </a:spcAft>
            </a:pPr>
            <a:r>
              <a:rPr lang="en-US" altLang="ko-KR" sz="80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90000"/>
                  </a:schemeClr>
                </a:solidFill>
                <a:latin typeface="Bebas Neue Bold" panose="020B0606020202050201" pitchFamily="34" charset="0"/>
              </a:rPr>
              <a:t>02</a:t>
            </a:r>
            <a:endParaRPr lang="ko-KR" altLang="en-US" sz="8000" spc="-80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2">
                  <a:lumMod val="90000"/>
                </a:schemeClr>
              </a:solidFill>
              <a:latin typeface="Bebas Neue Bold" panose="020B0606020202050201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4403E7-C216-4F81-8FD2-EF21121C831B}"/>
              </a:ext>
            </a:extLst>
          </p:cNvPr>
          <p:cNvSpPr txBox="1"/>
          <p:nvPr/>
        </p:nvSpPr>
        <p:spPr>
          <a:xfrm>
            <a:off x="8845377" y="3136612"/>
            <a:ext cx="223905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accent4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Progress</a:t>
            </a:r>
            <a:endParaRPr lang="ko-KR" altLang="en-US" sz="3200" dirty="0">
              <a:solidFill>
                <a:schemeClr val="accent4"/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FE2BA4-2611-459C-8E99-B9B6E7B96173}"/>
              </a:ext>
            </a:extLst>
          </p:cNvPr>
          <p:cNvSpPr txBox="1"/>
          <p:nvPr/>
        </p:nvSpPr>
        <p:spPr>
          <a:xfrm>
            <a:off x="8938514" y="3576892"/>
            <a:ext cx="767889" cy="444156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Demo</a:t>
            </a:r>
            <a:endParaRPr lang="ko-KR" altLang="en-US" sz="20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a타이틀고딕3" panose="02020600000000000000" pitchFamily="18" charset="-127"/>
              <a:ea typeface="a타이틀고딕3" panose="02020600000000000000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AF7472-69F8-4643-B54E-9F0FBCA34934}"/>
              </a:ext>
            </a:extLst>
          </p:cNvPr>
          <p:cNvSpPr txBox="1"/>
          <p:nvPr/>
        </p:nvSpPr>
        <p:spPr>
          <a:xfrm>
            <a:off x="6496580" y="900611"/>
            <a:ext cx="899656" cy="1267458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l">
              <a:spcAft>
                <a:spcPts val="200"/>
              </a:spcAft>
            </a:pPr>
            <a:r>
              <a:rPr lang="en-US" altLang="ko-KR" sz="80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90000"/>
                  </a:schemeClr>
                </a:solidFill>
                <a:latin typeface="Bebas Neue Bold" panose="020B0606020202050201" pitchFamily="34" charset="0"/>
              </a:rPr>
              <a:t>01</a:t>
            </a:r>
            <a:endParaRPr lang="ko-KR" altLang="en-US" sz="8000" spc="-80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2">
                  <a:lumMod val="90000"/>
                </a:schemeClr>
              </a:solidFill>
              <a:latin typeface="Bebas Neue Bold" panose="020B0606020202050201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143E232-8E14-42F3-9DCF-DA773F090D81}"/>
              </a:ext>
            </a:extLst>
          </p:cNvPr>
          <p:cNvSpPr txBox="1"/>
          <p:nvPr/>
        </p:nvSpPr>
        <p:spPr>
          <a:xfrm>
            <a:off x="3008154" y="983971"/>
            <a:ext cx="348475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3200" dirty="0">
                <a:solidFill>
                  <a:schemeClr val="accent4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Introduction</a:t>
            </a:r>
            <a:endParaRPr lang="ko-KR" altLang="en-US" sz="3200" dirty="0">
              <a:solidFill>
                <a:schemeClr val="accent4"/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4BDF1E-E3E5-4EE7-A770-751456380569}"/>
              </a:ext>
            </a:extLst>
          </p:cNvPr>
          <p:cNvSpPr txBox="1"/>
          <p:nvPr/>
        </p:nvSpPr>
        <p:spPr>
          <a:xfrm>
            <a:off x="2279930" y="1424251"/>
            <a:ext cx="4153706" cy="444156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2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Topic / Data</a:t>
            </a:r>
            <a:r>
              <a:rPr lang="ko-KR" altLang="en-US" sz="2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 </a:t>
            </a:r>
          </a:p>
        </p:txBody>
      </p:sp>
      <p:pic>
        <p:nvPicPr>
          <p:cNvPr id="1030" name="Picture 6" descr="PPT 시크릿] 파워포인트 목차 디자인 ppt 목차 디자인 피피티 디자인 응용 파워포인트 강좌 ppt 강의 ppt 기초 ppt 배우기  김윤미│콘텐츠위드(Contents With) - YouTube">
            <a:extLst>
              <a:ext uri="{FF2B5EF4-FFF2-40B4-BE49-F238E27FC236}">
                <a16:creationId xmlns:a16="http://schemas.microsoft.com/office/drawing/2014/main" id="{DE42096F-34D9-403E-BF3E-FEE3238961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9444" l="391" r="90000">
                        <a14:foregroundMark x1="9922" y1="71667" x2="4922" y2="86250"/>
                        <a14:foregroundMark x1="8281" y1="76806" x2="3438" y2="90278"/>
                        <a14:foregroundMark x1="3438" y1="90278" x2="938" y2="94028"/>
                        <a14:foregroundMark x1="4141" y1="93194" x2="4844" y2="98750"/>
                        <a14:foregroundMark x1="6875" y1="99028" x2="7344" y2="99444"/>
                        <a14:foregroundMark x1="8203" y1="95972" x2="8125" y2="96806"/>
                        <a14:foregroundMark x1="8125" y1="96389" x2="8672" y2="97222"/>
                        <a14:foregroundMark x1="5938" y1="94028" x2="8828" y2="97500"/>
                        <a14:foregroundMark x1="6250" y1="93889" x2="12109" y2="99583"/>
                        <a14:foregroundMark x1="7734" y1="89028" x2="14141" y2="99444"/>
                        <a14:foregroundMark x1="12734" y1="58750" x2="2813" y2="67639"/>
                        <a14:foregroundMark x1="2813" y1="67639" x2="2813" y2="67639"/>
                        <a14:foregroundMark x1="15313" y1="54861" x2="7891" y2="62500"/>
                        <a14:foregroundMark x1="7891" y1="62500" x2="7891" y2="62500"/>
                        <a14:foregroundMark x1="19531" y1="54306" x2="11406" y2="56667"/>
                        <a14:foregroundMark x1="26016" y1="52778" x2="12578" y2="52639"/>
                        <a14:foregroundMark x1="29844" y1="52222" x2="16719" y2="52222"/>
                        <a14:foregroundMark x1="30000" y1="53194" x2="30625" y2="58194"/>
                        <a14:foregroundMark x1="28672" y1="52361" x2="29297" y2="51389"/>
                        <a14:foregroundMark x1="30000" y1="51389" x2="22891" y2="52778"/>
                        <a14:foregroundMark x1="5391" y1="61806" x2="3516" y2="68194"/>
                        <a14:foregroundMark x1="3516" y1="68194" x2="1953" y2="82361"/>
                        <a14:foregroundMark x1="3281" y1="68889" x2="391" y2="837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0000" r="68342"/>
          <a:stretch/>
        </p:blipFill>
        <p:spPr bwMode="auto">
          <a:xfrm>
            <a:off x="0" y="3429000"/>
            <a:ext cx="3859731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EF93362-6A84-45E7-8048-80848FA5B0BF}"/>
              </a:ext>
            </a:extLst>
          </p:cNvPr>
          <p:cNvSpPr txBox="1"/>
          <p:nvPr/>
        </p:nvSpPr>
        <p:spPr>
          <a:xfrm>
            <a:off x="6496580" y="5198534"/>
            <a:ext cx="899656" cy="1267458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l">
              <a:spcAft>
                <a:spcPts val="200"/>
              </a:spcAft>
            </a:pPr>
            <a:r>
              <a:rPr lang="en-US" altLang="ko-KR" sz="80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90000"/>
                  </a:schemeClr>
                </a:solidFill>
                <a:latin typeface="Bebas Neue Bold" panose="020B0606020202050201" pitchFamily="34" charset="0"/>
              </a:rPr>
              <a:t>03</a:t>
            </a:r>
            <a:endParaRPr lang="ko-KR" altLang="en-US" sz="8000" spc="-80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2">
                  <a:lumMod val="90000"/>
                </a:schemeClr>
              </a:solidFill>
              <a:latin typeface="Bebas Neue Bold" panose="020B0606020202050201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5A3D3E-E5BF-4606-972C-D20C72083CD6}"/>
              </a:ext>
            </a:extLst>
          </p:cNvPr>
          <p:cNvSpPr txBox="1"/>
          <p:nvPr/>
        </p:nvSpPr>
        <p:spPr>
          <a:xfrm>
            <a:off x="3008154" y="5281894"/>
            <a:ext cx="348475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3200" dirty="0">
                <a:solidFill>
                  <a:schemeClr val="accent4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Conclusion</a:t>
            </a:r>
            <a:endParaRPr lang="ko-KR" altLang="en-US" sz="3200" dirty="0">
              <a:solidFill>
                <a:schemeClr val="accent4"/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F0C22FE-D3C8-4643-BA36-4243517B247F}"/>
              </a:ext>
            </a:extLst>
          </p:cNvPr>
          <p:cNvSpPr txBox="1"/>
          <p:nvPr/>
        </p:nvSpPr>
        <p:spPr>
          <a:xfrm>
            <a:off x="2279930" y="5722174"/>
            <a:ext cx="4153706" cy="444156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2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Plan</a:t>
            </a:r>
            <a:endParaRPr lang="ko-KR" altLang="en-US" sz="20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a타이틀고딕3" panose="02020600000000000000" pitchFamily="18" charset="-127"/>
              <a:ea typeface="a타이틀고딕3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065449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5626536-20D3-BA55-A849-1D5E06E30B99}"/>
              </a:ext>
            </a:extLst>
          </p:cNvPr>
          <p:cNvSpPr/>
          <p:nvPr/>
        </p:nvSpPr>
        <p:spPr>
          <a:xfrm>
            <a:off x="959872" y="2916056"/>
            <a:ext cx="3469253" cy="182799"/>
          </a:xfrm>
          <a:prstGeom prst="rect">
            <a:avLst/>
          </a:prstGeom>
          <a:solidFill>
            <a:schemeClr val="accent4">
              <a:lumMod val="60000"/>
              <a:lumOff val="40000"/>
              <a:alpha val="50000"/>
            </a:schemeClr>
          </a:solidFill>
          <a:ln w="3175"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spc="-80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6B024C5-C73D-4985-8677-4568039E5BFE}"/>
              </a:ext>
            </a:extLst>
          </p:cNvPr>
          <p:cNvSpPr/>
          <p:nvPr/>
        </p:nvSpPr>
        <p:spPr>
          <a:xfrm>
            <a:off x="959872" y="2414016"/>
            <a:ext cx="4128595" cy="182799"/>
          </a:xfrm>
          <a:prstGeom prst="rect">
            <a:avLst/>
          </a:prstGeom>
          <a:solidFill>
            <a:schemeClr val="accent4">
              <a:lumMod val="60000"/>
              <a:lumOff val="40000"/>
              <a:alpha val="50000"/>
            </a:schemeClr>
          </a:solidFill>
          <a:ln w="3175"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spc="-80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4" name="오른쪽 대괄호 3">
            <a:extLst>
              <a:ext uri="{FF2B5EF4-FFF2-40B4-BE49-F238E27FC236}">
                <a16:creationId xmlns:a16="http://schemas.microsoft.com/office/drawing/2014/main" id="{C1A983DC-1AB5-44E8-916E-D66FE0E0615E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5" name="오른쪽 대괄호 4">
            <a:extLst>
              <a:ext uri="{FF2B5EF4-FFF2-40B4-BE49-F238E27FC236}">
                <a16:creationId xmlns:a16="http://schemas.microsoft.com/office/drawing/2014/main" id="{F981FE94-9553-426C-A3AF-FA4C0AD5D59F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4858DD-CFC2-44F7-A609-55230F508B06}"/>
              </a:ext>
            </a:extLst>
          </p:cNvPr>
          <p:cNvSpPr txBox="1"/>
          <p:nvPr/>
        </p:nvSpPr>
        <p:spPr>
          <a:xfrm>
            <a:off x="1836521" y="903591"/>
            <a:ext cx="1410693" cy="313350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b="1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Introduction</a:t>
            </a:r>
            <a:endParaRPr lang="ko-KR" altLang="en-US" b="1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736570C-7240-48E4-B031-38960FAD0DF7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FA84179-D24E-49A4-B282-4A825F5BF277}"/>
              </a:ext>
            </a:extLst>
          </p:cNvPr>
          <p:cNvCxnSpPr/>
          <p:nvPr/>
        </p:nvCxnSpPr>
        <p:spPr>
          <a:xfrm>
            <a:off x="11611583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1016CA57-CDAD-4536-8CEF-359182D682B4}"/>
              </a:ext>
            </a:extLst>
          </p:cNvPr>
          <p:cNvSpPr txBox="1"/>
          <p:nvPr/>
        </p:nvSpPr>
        <p:spPr>
          <a:xfrm>
            <a:off x="1802524" y="1080414"/>
            <a:ext cx="1113369" cy="578038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defRPr sz="1100" spc="-8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defRPr>
            </a:lvl1pPr>
          </a:lstStyle>
          <a:p>
            <a:r>
              <a:rPr lang="en-US" altLang="ko-KR" sz="3200" b="1" dirty="0">
                <a:solidFill>
                  <a:schemeClr val="tx1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Topic</a:t>
            </a:r>
            <a:endParaRPr lang="ko-KR" altLang="en-US" sz="3200" b="1" dirty="0">
              <a:solidFill>
                <a:schemeClr val="tx1"/>
              </a:solidFill>
              <a:latin typeface="a타이틀고딕3" panose="02020600000000000000" pitchFamily="18" charset="-127"/>
              <a:ea typeface="a타이틀고딕3" panose="02020600000000000000" pitchFamily="18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9577D4B-97D4-4956-9040-5CF00B0467A9}"/>
              </a:ext>
            </a:extLst>
          </p:cNvPr>
          <p:cNvSpPr txBox="1"/>
          <p:nvPr/>
        </p:nvSpPr>
        <p:spPr>
          <a:xfrm>
            <a:off x="826864" y="750873"/>
            <a:ext cx="763080" cy="1144347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7200" spc="-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latin typeface="Bebas Neue Bold" panose="020B0606020202050201" pitchFamily="34" charset="0"/>
                <a:ea typeface="Noto Sans KR Black" panose="020B0A00000000000000" pitchFamily="34" charset="-127"/>
              </a:rPr>
              <a:t>01</a:t>
            </a:r>
            <a:endParaRPr lang="ko-KR" altLang="en-US" sz="7200" spc="-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latin typeface="Bebas Neue Bold" panose="020B0606020202050201" pitchFamily="34" charset="0"/>
              <a:ea typeface="Noto Sans KR Black" panose="020B0A00000000000000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E57582C-B26C-4408-ABAD-F1E88D704B6D}"/>
              </a:ext>
            </a:extLst>
          </p:cNvPr>
          <p:cNvSpPr txBox="1"/>
          <p:nvPr/>
        </p:nvSpPr>
        <p:spPr>
          <a:xfrm>
            <a:off x="868171" y="2150414"/>
            <a:ext cx="4260832" cy="1027392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defRPr sz="1100" spc="-8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defRPr>
            </a:lvl1pPr>
          </a:lstStyle>
          <a:p>
            <a:r>
              <a:rPr lang="en-US" altLang="ko-KR" sz="2800" b="1" dirty="0">
                <a:solidFill>
                  <a:schemeClr val="tx1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Democracy is not working</a:t>
            </a:r>
          </a:p>
          <a:p>
            <a:r>
              <a:rPr lang="en-US" altLang="ko-KR" sz="2800" b="1" dirty="0">
                <a:solidFill>
                  <a:schemeClr val="tx1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well all over the world</a:t>
            </a:r>
            <a:endParaRPr lang="ko-KR" altLang="en-US" sz="2800" b="1" dirty="0">
              <a:solidFill>
                <a:schemeClr val="tx1"/>
              </a:solidFill>
              <a:latin typeface="a타이틀고딕3" panose="02020600000000000000" pitchFamily="18" charset="-127"/>
              <a:ea typeface="a타이틀고딕3" panose="02020600000000000000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CB2C279-DCD2-4F5C-88C6-DEC69EA8D2FD}"/>
              </a:ext>
            </a:extLst>
          </p:cNvPr>
          <p:cNvSpPr txBox="1"/>
          <p:nvPr/>
        </p:nvSpPr>
        <p:spPr>
          <a:xfrm>
            <a:off x="796717" y="5586958"/>
            <a:ext cx="296201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latin typeface="+mj-ea"/>
                <a:ea typeface="+mj-ea"/>
              </a:rPr>
              <a:t>Russia-Ukraine war</a:t>
            </a:r>
          </a:p>
          <a:p>
            <a:pPr algn="ctr"/>
            <a:r>
              <a:rPr lang="en-US" altLang="ko-KR" sz="1400" b="0" i="0" dirty="0">
                <a:solidFill>
                  <a:srgbClr val="202124"/>
                </a:solidFill>
                <a:effectLst/>
                <a:latin typeface="a시월구일굴림1" panose="02020600000000000000" pitchFamily="18" charset="-127"/>
                <a:ea typeface="a시월구일굴림1" panose="02020600000000000000" pitchFamily="18" charset="-127"/>
              </a:rPr>
              <a:t>(2014</a:t>
            </a:r>
            <a:r>
              <a:rPr lang="en-US" altLang="ko-KR" sz="1400" dirty="0">
                <a:solidFill>
                  <a:srgbClr val="202124"/>
                </a:solidFill>
                <a:latin typeface="a시월구일굴림1" panose="02020600000000000000" pitchFamily="18" charset="-127"/>
                <a:ea typeface="a시월구일굴림1" panose="02020600000000000000" pitchFamily="18" charset="-127"/>
              </a:rPr>
              <a:t>.</a:t>
            </a:r>
            <a:r>
              <a:rPr lang="ko-KR" altLang="en-US" sz="1400" dirty="0">
                <a:solidFill>
                  <a:srgbClr val="202124"/>
                </a:solidFill>
                <a:latin typeface="a시월구일굴림1" panose="02020600000000000000" pitchFamily="18" charset="-127"/>
                <a:ea typeface="a시월구일굴림1" panose="02020600000000000000" pitchFamily="18" charset="-127"/>
              </a:rPr>
              <a:t> </a:t>
            </a:r>
            <a:r>
              <a:rPr lang="en-US" altLang="ko-KR" sz="1400" dirty="0">
                <a:solidFill>
                  <a:srgbClr val="202124"/>
                </a:solidFill>
                <a:latin typeface="a시월구일굴림1" panose="02020600000000000000" pitchFamily="18" charset="-127"/>
                <a:ea typeface="a시월구일굴림1" panose="02020600000000000000" pitchFamily="18" charset="-127"/>
              </a:rPr>
              <a:t>0</a:t>
            </a:r>
            <a:r>
              <a:rPr lang="en-US" altLang="ko-KR" sz="1400" b="0" i="0" dirty="0">
                <a:solidFill>
                  <a:srgbClr val="202124"/>
                </a:solidFill>
                <a:effectLst/>
                <a:latin typeface="a시월구일굴림1" panose="02020600000000000000" pitchFamily="18" charset="-127"/>
                <a:ea typeface="a시월구일굴림1" panose="02020600000000000000" pitchFamily="18" charset="-127"/>
              </a:rPr>
              <a:t>2.</a:t>
            </a:r>
            <a:r>
              <a:rPr lang="ko-KR" altLang="en-US" sz="1400" b="0" i="0" dirty="0">
                <a:solidFill>
                  <a:srgbClr val="202124"/>
                </a:solidFill>
                <a:effectLst/>
                <a:latin typeface="a시월구일굴림1" panose="02020600000000000000" pitchFamily="18" charset="-127"/>
                <a:ea typeface="a시월구일굴림1" panose="02020600000000000000" pitchFamily="18" charset="-127"/>
              </a:rPr>
              <a:t> </a:t>
            </a:r>
            <a:r>
              <a:rPr lang="en-US" altLang="ko-KR" sz="1400" b="0" i="0" dirty="0">
                <a:solidFill>
                  <a:srgbClr val="202124"/>
                </a:solidFill>
                <a:effectLst/>
                <a:latin typeface="a시월구일굴림1" panose="02020600000000000000" pitchFamily="18" charset="-127"/>
                <a:ea typeface="a시월구일굴림1" panose="02020600000000000000" pitchFamily="18" charset="-127"/>
              </a:rPr>
              <a:t>20. ~ )</a:t>
            </a:r>
            <a:endParaRPr lang="en-US" altLang="ko-KR" dirty="0">
              <a:latin typeface="a시월구일굴림1" panose="02020600000000000000" pitchFamily="18" charset="-127"/>
              <a:ea typeface="a시월구일굴림1" panose="02020600000000000000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EE16647-648C-41AD-8FF0-03E54F9ED768}"/>
              </a:ext>
            </a:extLst>
          </p:cNvPr>
          <p:cNvSpPr txBox="1"/>
          <p:nvPr/>
        </p:nvSpPr>
        <p:spPr>
          <a:xfrm>
            <a:off x="863768" y="1800008"/>
            <a:ext cx="5332206" cy="282573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/>
          <a:p>
            <a:r>
              <a:rPr lang="en-US" altLang="ko-KR" sz="1600" b="1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“ Visualization of Democracy Around the World ”</a:t>
            </a:r>
          </a:p>
        </p:txBody>
      </p:sp>
      <p:pic>
        <p:nvPicPr>
          <p:cNvPr id="2052" name="Picture 4" descr="As the Russia-Ukraine conflict enters its 100th day, war crimes committed  by Russian soldiers are under scrutiny – The Leaflet">
            <a:extLst>
              <a:ext uri="{FF2B5EF4-FFF2-40B4-BE49-F238E27FC236}">
                <a16:creationId xmlns:a16="http://schemas.microsoft.com/office/drawing/2014/main" id="{24768C50-A750-0B3C-B55B-AC8CEC80E5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961" y="3885373"/>
            <a:ext cx="3057525" cy="149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E4873B2-B6F5-CFAE-45A9-14CCA9AF5AD3}"/>
              </a:ext>
            </a:extLst>
          </p:cNvPr>
          <p:cNvSpPr txBox="1"/>
          <p:nvPr/>
        </p:nvSpPr>
        <p:spPr>
          <a:xfrm>
            <a:off x="4033749" y="5586958"/>
            <a:ext cx="296201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latin typeface="+mj-ea"/>
                <a:ea typeface="+mj-ea"/>
              </a:rPr>
              <a:t>Israel–Hamas war</a:t>
            </a:r>
          </a:p>
          <a:p>
            <a:pPr algn="ctr"/>
            <a:r>
              <a:rPr lang="en-US" altLang="ko-KR" sz="1400" b="0" i="0" dirty="0">
                <a:solidFill>
                  <a:srgbClr val="202124"/>
                </a:solidFill>
                <a:effectLst/>
                <a:latin typeface="a시월구일굴림1" panose="02020600000000000000" pitchFamily="18" charset="-127"/>
                <a:ea typeface="a시월구일굴림1" panose="02020600000000000000" pitchFamily="18" charset="-127"/>
              </a:rPr>
              <a:t>(2023</a:t>
            </a:r>
            <a:r>
              <a:rPr lang="en-US" altLang="ko-KR" sz="1400" dirty="0">
                <a:solidFill>
                  <a:srgbClr val="202124"/>
                </a:solidFill>
                <a:latin typeface="a시월구일굴림1" panose="02020600000000000000" pitchFamily="18" charset="-127"/>
                <a:ea typeface="a시월구일굴림1" panose="02020600000000000000" pitchFamily="18" charset="-127"/>
              </a:rPr>
              <a:t>.</a:t>
            </a:r>
            <a:r>
              <a:rPr lang="ko-KR" altLang="en-US" sz="1400" dirty="0">
                <a:solidFill>
                  <a:srgbClr val="202124"/>
                </a:solidFill>
                <a:latin typeface="a시월구일굴림1" panose="02020600000000000000" pitchFamily="18" charset="-127"/>
                <a:ea typeface="a시월구일굴림1" panose="02020600000000000000" pitchFamily="18" charset="-127"/>
              </a:rPr>
              <a:t> </a:t>
            </a:r>
            <a:r>
              <a:rPr lang="en-US" altLang="ko-KR" sz="1400" dirty="0">
                <a:solidFill>
                  <a:srgbClr val="202124"/>
                </a:solidFill>
                <a:latin typeface="a시월구일굴림1" panose="02020600000000000000" pitchFamily="18" charset="-127"/>
                <a:ea typeface="a시월구일굴림1" panose="02020600000000000000" pitchFamily="18" charset="-127"/>
              </a:rPr>
              <a:t>10</a:t>
            </a:r>
            <a:r>
              <a:rPr lang="en-US" altLang="ko-KR" sz="1400" b="0" i="0" dirty="0">
                <a:solidFill>
                  <a:srgbClr val="202124"/>
                </a:solidFill>
                <a:effectLst/>
                <a:latin typeface="a시월구일굴림1" panose="02020600000000000000" pitchFamily="18" charset="-127"/>
                <a:ea typeface="a시월구일굴림1" panose="02020600000000000000" pitchFamily="18" charset="-127"/>
              </a:rPr>
              <a:t>.</a:t>
            </a:r>
            <a:r>
              <a:rPr lang="ko-KR" altLang="en-US" sz="1400" b="0" i="0" dirty="0">
                <a:solidFill>
                  <a:srgbClr val="202124"/>
                </a:solidFill>
                <a:effectLst/>
                <a:latin typeface="a시월구일굴림1" panose="02020600000000000000" pitchFamily="18" charset="-127"/>
                <a:ea typeface="a시월구일굴림1" panose="02020600000000000000" pitchFamily="18" charset="-127"/>
              </a:rPr>
              <a:t> </a:t>
            </a:r>
            <a:r>
              <a:rPr lang="en-US" altLang="ko-KR" sz="1400" dirty="0">
                <a:solidFill>
                  <a:srgbClr val="202124"/>
                </a:solidFill>
                <a:latin typeface="a시월구일굴림1" panose="02020600000000000000" pitchFamily="18" charset="-127"/>
                <a:ea typeface="a시월구일굴림1" panose="02020600000000000000" pitchFamily="18" charset="-127"/>
              </a:rPr>
              <a:t>07</a:t>
            </a:r>
            <a:r>
              <a:rPr lang="en-US" altLang="ko-KR" sz="1400" b="0" i="0" dirty="0">
                <a:solidFill>
                  <a:srgbClr val="202124"/>
                </a:solidFill>
                <a:effectLst/>
                <a:latin typeface="a시월구일굴림1" panose="02020600000000000000" pitchFamily="18" charset="-127"/>
                <a:ea typeface="a시월구일굴림1" panose="02020600000000000000" pitchFamily="18" charset="-127"/>
              </a:rPr>
              <a:t>. ~ )</a:t>
            </a:r>
            <a:endParaRPr lang="en-US" altLang="ko-KR" dirty="0">
              <a:latin typeface="a시월구일굴림1" panose="02020600000000000000" pitchFamily="18" charset="-127"/>
              <a:ea typeface="a시월구일굴림1" panose="02020600000000000000" pitchFamily="18" charset="-127"/>
            </a:endParaRPr>
          </a:p>
        </p:txBody>
      </p:sp>
      <p:pic>
        <p:nvPicPr>
          <p:cNvPr id="2056" name="Picture 8" descr="Viewpoint: How Israel-Palestine conflict became a real “Holy War” - GZERO  Media">
            <a:extLst>
              <a:ext uri="{FF2B5EF4-FFF2-40B4-BE49-F238E27FC236}">
                <a16:creationId xmlns:a16="http://schemas.microsoft.com/office/drawing/2014/main" id="{8C990CC7-10D6-BD97-C292-B180DAACDE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20" b="6518"/>
          <a:stretch/>
        </p:blipFill>
        <p:spPr bwMode="auto">
          <a:xfrm>
            <a:off x="4033749" y="3885373"/>
            <a:ext cx="3057088" cy="149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4360E599-9BCC-BFC4-76C1-95B8732BAA7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8681"/>
          <a:stretch/>
        </p:blipFill>
        <p:spPr>
          <a:xfrm>
            <a:off x="8444099" y="2659948"/>
            <a:ext cx="1899090" cy="2855236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031FD3BD-A419-9683-EC67-F76CC5F288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70781" y="5660356"/>
            <a:ext cx="4245727" cy="450874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8BE77CCC-24A1-7323-6096-89CF08FB5F5C}"/>
              </a:ext>
            </a:extLst>
          </p:cNvPr>
          <p:cNvSpPr txBox="1"/>
          <p:nvPr/>
        </p:nvSpPr>
        <p:spPr>
          <a:xfrm>
            <a:off x="7912637" y="1895220"/>
            <a:ext cx="29620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 err="1">
                <a:latin typeface="+mj-ea"/>
                <a:ea typeface="+mj-ea"/>
              </a:rPr>
              <a:t>Satifaction</a:t>
            </a:r>
            <a:r>
              <a:rPr lang="en-US" altLang="ko-KR" dirty="0">
                <a:latin typeface="+mj-ea"/>
                <a:ea typeface="+mj-ea"/>
              </a:rPr>
              <a:t> with</a:t>
            </a:r>
          </a:p>
          <a:p>
            <a:pPr algn="ctr"/>
            <a:r>
              <a:rPr lang="en-US" altLang="ko-KR" dirty="0">
                <a:latin typeface="+mj-ea"/>
                <a:ea typeface="+mj-ea"/>
              </a:rPr>
              <a:t>Democracy (2019)</a:t>
            </a:r>
            <a:endParaRPr lang="en-US" altLang="ko-KR" dirty="0">
              <a:latin typeface="a시월구일굴림1" panose="02020600000000000000" pitchFamily="18" charset="-127"/>
              <a:ea typeface="a시월구일굴림1" panose="02020600000000000000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677855A-60F8-1B04-F0D2-A67E6E4131F5}"/>
              </a:ext>
            </a:extLst>
          </p:cNvPr>
          <p:cNvSpPr txBox="1"/>
          <p:nvPr/>
        </p:nvSpPr>
        <p:spPr>
          <a:xfrm>
            <a:off x="7806760" y="3883476"/>
            <a:ext cx="2962013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4400" b="1" dirty="0">
                <a:solidFill>
                  <a:srgbClr val="FF0000"/>
                </a:solidFill>
                <a:latin typeface="+mj-ea"/>
                <a:ea typeface="+mj-ea"/>
              </a:rPr>
              <a:t>&lt;</a:t>
            </a:r>
            <a:endParaRPr lang="en-US" altLang="ko-KR" sz="4400" b="1" dirty="0">
              <a:solidFill>
                <a:srgbClr val="FF0000"/>
              </a:solidFill>
              <a:latin typeface="a시월구일굴림1" panose="02020600000000000000" pitchFamily="18" charset="-127"/>
              <a:ea typeface="a시월구일굴림1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979107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0B543044-5C2F-4E20-850E-9DD951BCDBF7}"/>
              </a:ext>
            </a:extLst>
          </p:cNvPr>
          <p:cNvSpPr/>
          <p:nvPr/>
        </p:nvSpPr>
        <p:spPr>
          <a:xfrm>
            <a:off x="868171" y="2170030"/>
            <a:ext cx="3237149" cy="182799"/>
          </a:xfrm>
          <a:prstGeom prst="rect">
            <a:avLst/>
          </a:prstGeom>
          <a:solidFill>
            <a:schemeClr val="accent4">
              <a:lumMod val="60000"/>
              <a:lumOff val="40000"/>
              <a:alpha val="50000"/>
            </a:schemeClr>
          </a:solidFill>
          <a:ln w="3175"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spc="-80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4" name="오른쪽 대괄호 3">
            <a:extLst>
              <a:ext uri="{FF2B5EF4-FFF2-40B4-BE49-F238E27FC236}">
                <a16:creationId xmlns:a16="http://schemas.microsoft.com/office/drawing/2014/main" id="{C1A983DC-1AB5-44E8-916E-D66FE0E0615E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5" name="오른쪽 대괄호 4">
            <a:extLst>
              <a:ext uri="{FF2B5EF4-FFF2-40B4-BE49-F238E27FC236}">
                <a16:creationId xmlns:a16="http://schemas.microsoft.com/office/drawing/2014/main" id="{F981FE94-9553-426C-A3AF-FA4C0AD5D59F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4858DD-CFC2-44F7-A609-55230F508B06}"/>
              </a:ext>
            </a:extLst>
          </p:cNvPr>
          <p:cNvSpPr txBox="1"/>
          <p:nvPr/>
        </p:nvSpPr>
        <p:spPr>
          <a:xfrm>
            <a:off x="1836521" y="903591"/>
            <a:ext cx="1410693" cy="313350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b="1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Introduction</a:t>
            </a:r>
            <a:endParaRPr lang="ko-KR" altLang="en-US" b="1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736570C-7240-48E4-B031-38960FAD0DF7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FA84179-D24E-49A4-B282-4A825F5BF277}"/>
              </a:ext>
            </a:extLst>
          </p:cNvPr>
          <p:cNvCxnSpPr/>
          <p:nvPr/>
        </p:nvCxnSpPr>
        <p:spPr>
          <a:xfrm>
            <a:off x="11611583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1016CA57-CDAD-4536-8CEF-359182D682B4}"/>
              </a:ext>
            </a:extLst>
          </p:cNvPr>
          <p:cNvSpPr txBox="1"/>
          <p:nvPr/>
        </p:nvSpPr>
        <p:spPr>
          <a:xfrm>
            <a:off x="1802524" y="1080414"/>
            <a:ext cx="982435" cy="578038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defRPr sz="1100" spc="-8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defRPr>
            </a:lvl1pPr>
          </a:lstStyle>
          <a:p>
            <a:r>
              <a:rPr lang="en-US" altLang="ko-KR" sz="3200" b="1" dirty="0">
                <a:solidFill>
                  <a:schemeClr val="tx1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Data</a:t>
            </a:r>
            <a:endParaRPr lang="ko-KR" altLang="en-US" sz="3200" b="1" dirty="0">
              <a:solidFill>
                <a:schemeClr val="tx1"/>
              </a:solidFill>
              <a:latin typeface="a타이틀고딕3" panose="02020600000000000000" pitchFamily="18" charset="-127"/>
              <a:ea typeface="a타이틀고딕3" panose="02020600000000000000" pitchFamily="18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9577D4B-97D4-4956-9040-5CF00B0467A9}"/>
              </a:ext>
            </a:extLst>
          </p:cNvPr>
          <p:cNvSpPr txBox="1"/>
          <p:nvPr/>
        </p:nvSpPr>
        <p:spPr>
          <a:xfrm>
            <a:off x="826864" y="750873"/>
            <a:ext cx="763080" cy="1144347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7200" spc="-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latin typeface="Bebas Neue Bold" panose="020B0606020202050201" pitchFamily="34" charset="0"/>
                <a:ea typeface="Noto Sans KR Black" panose="020B0A00000000000000" pitchFamily="34" charset="-127"/>
              </a:rPr>
              <a:t>01</a:t>
            </a:r>
            <a:endParaRPr lang="ko-KR" altLang="en-US" sz="7200" spc="-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latin typeface="Bebas Neue Bold" panose="020B0606020202050201" pitchFamily="34" charset="0"/>
              <a:ea typeface="Noto Sans KR Black" panose="020B0A00000000000000" pitchFamily="34" charset="-127"/>
            </a:endParaRPr>
          </a:p>
        </p:txBody>
      </p:sp>
      <p:sp>
        <p:nvSpPr>
          <p:cNvPr id="9" name="TextBox 8">
            <a:hlinkClick r:id="rId2"/>
            <a:extLst>
              <a:ext uri="{FF2B5EF4-FFF2-40B4-BE49-F238E27FC236}">
                <a16:creationId xmlns:a16="http://schemas.microsoft.com/office/drawing/2014/main" id="{DF8CB419-DF60-4CF3-A9C9-23B798E69144}"/>
              </a:ext>
            </a:extLst>
          </p:cNvPr>
          <p:cNvSpPr txBox="1"/>
          <p:nvPr/>
        </p:nvSpPr>
        <p:spPr>
          <a:xfrm>
            <a:off x="868171" y="1873968"/>
            <a:ext cx="3237155" cy="510327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defRPr sz="1100" spc="-8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defRPr>
            </a:lvl1pPr>
          </a:lstStyle>
          <a:p>
            <a:r>
              <a:rPr lang="en-US" altLang="ko-KR" sz="2800" b="1" dirty="0">
                <a:solidFill>
                  <a:schemeClr val="tx1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The V-dem Dataset</a:t>
            </a:r>
            <a:endParaRPr lang="ko-KR" altLang="en-US" sz="2800" b="1" dirty="0">
              <a:solidFill>
                <a:schemeClr val="tx1"/>
              </a:solidFill>
              <a:latin typeface="a타이틀고딕3" panose="02020600000000000000" pitchFamily="18" charset="-127"/>
              <a:ea typeface="a타이틀고딕3" panose="02020600000000000000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825D72-EC6D-C2F8-7346-592393589BCD}"/>
              </a:ext>
            </a:extLst>
          </p:cNvPr>
          <p:cNvSpPr txBox="1"/>
          <p:nvPr/>
        </p:nvSpPr>
        <p:spPr>
          <a:xfrm>
            <a:off x="920919" y="3167390"/>
            <a:ext cx="103501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8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(explanation for the V-dem Dataset)</a:t>
            </a:r>
            <a:endParaRPr lang="ko-KR" altLang="en-US" sz="2800" dirty="0">
              <a:solidFill>
                <a:schemeClr val="tx1">
                  <a:lumMod val="50000"/>
                  <a:lumOff val="50000"/>
                </a:schemeClr>
              </a:solidFill>
              <a:ea typeface="a타이틀고딕2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664592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른쪽 대괄호 3">
            <a:extLst>
              <a:ext uri="{FF2B5EF4-FFF2-40B4-BE49-F238E27FC236}">
                <a16:creationId xmlns:a16="http://schemas.microsoft.com/office/drawing/2014/main" id="{C1A983DC-1AB5-44E8-916E-D66FE0E0615E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5" name="오른쪽 대괄호 4">
            <a:extLst>
              <a:ext uri="{FF2B5EF4-FFF2-40B4-BE49-F238E27FC236}">
                <a16:creationId xmlns:a16="http://schemas.microsoft.com/office/drawing/2014/main" id="{F981FE94-9553-426C-A3AF-FA4C0AD5D59F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4858DD-CFC2-44F7-A609-55230F508B06}"/>
              </a:ext>
            </a:extLst>
          </p:cNvPr>
          <p:cNvSpPr txBox="1"/>
          <p:nvPr/>
        </p:nvSpPr>
        <p:spPr>
          <a:xfrm>
            <a:off x="1836521" y="903591"/>
            <a:ext cx="1010905" cy="313350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b="1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Progress</a:t>
            </a:r>
            <a:endParaRPr lang="ko-KR" altLang="en-US" b="1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736570C-7240-48E4-B031-38960FAD0DF7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FA84179-D24E-49A4-B282-4A825F5BF277}"/>
              </a:ext>
            </a:extLst>
          </p:cNvPr>
          <p:cNvCxnSpPr/>
          <p:nvPr/>
        </p:nvCxnSpPr>
        <p:spPr>
          <a:xfrm>
            <a:off x="11611583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1016CA57-CDAD-4536-8CEF-359182D682B4}"/>
              </a:ext>
            </a:extLst>
          </p:cNvPr>
          <p:cNvSpPr txBox="1"/>
          <p:nvPr/>
        </p:nvSpPr>
        <p:spPr>
          <a:xfrm>
            <a:off x="1802524" y="1080414"/>
            <a:ext cx="1124397" cy="578038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defRPr sz="1100" spc="-8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defRPr>
            </a:lvl1pPr>
          </a:lstStyle>
          <a:p>
            <a:r>
              <a:rPr lang="en-US" altLang="ko-KR" sz="3200" b="1" dirty="0">
                <a:solidFill>
                  <a:schemeClr val="tx1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Demo</a:t>
            </a:r>
            <a:endParaRPr lang="ko-KR" altLang="en-US" sz="3200" b="1" dirty="0">
              <a:solidFill>
                <a:schemeClr val="tx1"/>
              </a:solidFill>
              <a:latin typeface="a타이틀고딕3" panose="02020600000000000000" pitchFamily="18" charset="-127"/>
              <a:ea typeface="a타이틀고딕3" panose="02020600000000000000" pitchFamily="18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9577D4B-97D4-4956-9040-5CF00B0467A9}"/>
              </a:ext>
            </a:extLst>
          </p:cNvPr>
          <p:cNvSpPr txBox="1"/>
          <p:nvPr/>
        </p:nvSpPr>
        <p:spPr>
          <a:xfrm>
            <a:off x="826864" y="750873"/>
            <a:ext cx="763080" cy="1144347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7200" spc="-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latin typeface="Bebas Neue Bold" panose="020B0606020202050201" pitchFamily="34" charset="0"/>
                <a:ea typeface="Noto Sans KR Black" panose="020B0A00000000000000" pitchFamily="34" charset="-127"/>
              </a:rPr>
              <a:t>02</a:t>
            </a:r>
            <a:endParaRPr lang="ko-KR" altLang="en-US" sz="7200" spc="-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latin typeface="Bebas Neue Bold" panose="020B0606020202050201" pitchFamily="34" charset="0"/>
              <a:ea typeface="Noto Sans KR Black" panose="020B0A00000000000000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D724A3-E76C-0BDA-A349-37DDD6A5EAB3}"/>
              </a:ext>
            </a:extLst>
          </p:cNvPr>
          <p:cNvSpPr txBox="1"/>
          <p:nvPr/>
        </p:nvSpPr>
        <p:spPr>
          <a:xfrm>
            <a:off x="920919" y="3167390"/>
            <a:ext cx="103501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8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(Visualization screen with links)</a:t>
            </a:r>
          </a:p>
        </p:txBody>
      </p:sp>
    </p:spTree>
    <p:extLst>
      <p:ext uri="{BB962C8B-B14F-4D97-AF65-F5344CB8AC3E}">
        <p14:creationId xmlns:p14="http://schemas.microsoft.com/office/powerpoint/2010/main" val="11335918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703555D1-997E-53C5-7C74-938878C58564}"/>
              </a:ext>
            </a:extLst>
          </p:cNvPr>
          <p:cNvSpPr/>
          <p:nvPr/>
        </p:nvSpPr>
        <p:spPr>
          <a:xfrm>
            <a:off x="959873" y="4635528"/>
            <a:ext cx="2422560" cy="182799"/>
          </a:xfrm>
          <a:prstGeom prst="rect">
            <a:avLst/>
          </a:prstGeom>
          <a:solidFill>
            <a:schemeClr val="accent4">
              <a:lumMod val="60000"/>
              <a:lumOff val="40000"/>
              <a:alpha val="50000"/>
            </a:schemeClr>
          </a:solidFill>
          <a:ln w="3175"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spc="-80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B888262-A2F2-FE5C-271A-04441E132CE0}"/>
              </a:ext>
            </a:extLst>
          </p:cNvPr>
          <p:cNvSpPr/>
          <p:nvPr/>
        </p:nvSpPr>
        <p:spPr>
          <a:xfrm>
            <a:off x="959873" y="2230154"/>
            <a:ext cx="1935728" cy="182799"/>
          </a:xfrm>
          <a:prstGeom prst="rect">
            <a:avLst/>
          </a:prstGeom>
          <a:solidFill>
            <a:schemeClr val="accent4">
              <a:lumMod val="60000"/>
              <a:lumOff val="40000"/>
              <a:alpha val="50000"/>
            </a:schemeClr>
          </a:solidFill>
          <a:ln w="3175"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spc="-80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4" name="오른쪽 대괄호 3">
            <a:extLst>
              <a:ext uri="{FF2B5EF4-FFF2-40B4-BE49-F238E27FC236}">
                <a16:creationId xmlns:a16="http://schemas.microsoft.com/office/drawing/2014/main" id="{C1A983DC-1AB5-44E8-916E-D66FE0E0615E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5" name="오른쪽 대괄호 4">
            <a:extLst>
              <a:ext uri="{FF2B5EF4-FFF2-40B4-BE49-F238E27FC236}">
                <a16:creationId xmlns:a16="http://schemas.microsoft.com/office/drawing/2014/main" id="{F981FE94-9553-426C-A3AF-FA4C0AD5D59F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4858DD-CFC2-44F7-A609-55230F508B06}"/>
              </a:ext>
            </a:extLst>
          </p:cNvPr>
          <p:cNvSpPr txBox="1"/>
          <p:nvPr/>
        </p:nvSpPr>
        <p:spPr>
          <a:xfrm>
            <a:off x="1836521" y="903591"/>
            <a:ext cx="1271232" cy="313350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b="1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Conclusion</a:t>
            </a:r>
            <a:endParaRPr lang="ko-KR" altLang="en-US" b="1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736570C-7240-48E4-B031-38960FAD0DF7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FA84179-D24E-49A4-B282-4A825F5BF277}"/>
              </a:ext>
            </a:extLst>
          </p:cNvPr>
          <p:cNvCxnSpPr/>
          <p:nvPr/>
        </p:nvCxnSpPr>
        <p:spPr>
          <a:xfrm>
            <a:off x="11611583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1016CA57-CDAD-4536-8CEF-359182D682B4}"/>
              </a:ext>
            </a:extLst>
          </p:cNvPr>
          <p:cNvSpPr txBox="1"/>
          <p:nvPr/>
        </p:nvSpPr>
        <p:spPr>
          <a:xfrm>
            <a:off x="1802524" y="1080414"/>
            <a:ext cx="917609" cy="578038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defRPr sz="1100" spc="-8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defRPr>
            </a:lvl1pPr>
          </a:lstStyle>
          <a:p>
            <a:r>
              <a:rPr lang="en-US" altLang="ko-KR" sz="3200" b="1" dirty="0">
                <a:solidFill>
                  <a:schemeClr val="tx1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Plan</a:t>
            </a:r>
            <a:endParaRPr lang="ko-KR" altLang="en-US" sz="3200" b="1" dirty="0">
              <a:solidFill>
                <a:schemeClr val="tx1"/>
              </a:solidFill>
              <a:latin typeface="a타이틀고딕3" panose="02020600000000000000" pitchFamily="18" charset="-127"/>
              <a:ea typeface="a타이틀고딕3" panose="02020600000000000000" pitchFamily="18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9577D4B-97D4-4956-9040-5CF00B0467A9}"/>
              </a:ext>
            </a:extLst>
          </p:cNvPr>
          <p:cNvSpPr txBox="1"/>
          <p:nvPr/>
        </p:nvSpPr>
        <p:spPr>
          <a:xfrm>
            <a:off x="826864" y="750873"/>
            <a:ext cx="763080" cy="1144347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7200" spc="-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latin typeface="Bebas Neue Bold" panose="020B0606020202050201" pitchFamily="34" charset="0"/>
                <a:ea typeface="Noto Sans KR Black" panose="020B0A00000000000000" pitchFamily="34" charset="-127"/>
              </a:rPr>
              <a:t>03</a:t>
            </a:r>
            <a:endParaRPr lang="ko-KR" altLang="en-US" sz="7200" spc="-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latin typeface="Bebas Neue Bold" panose="020B0606020202050201" pitchFamily="34" charset="0"/>
              <a:ea typeface="Noto Sans KR Black" panose="020B0A00000000000000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90DC5C-D9E3-99D8-AA73-45F236555718}"/>
              </a:ext>
            </a:extLst>
          </p:cNvPr>
          <p:cNvSpPr txBox="1"/>
          <p:nvPr/>
        </p:nvSpPr>
        <p:spPr>
          <a:xfrm>
            <a:off x="920918" y="3167390"/>
            <a:ext cx="1114407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endParaRPr lang="en-US" altLang="ko-KR" sz="2400" b="0" i="0" dirty="0">
              <a:solidFill>
                <a:schemeClr val="tx1">
                  <a:lumMod val="50000"/>
                  <a:lumOff val="50000"/>
                </a:schemeClr>
              </a:solidFill>
              <a:effectLst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31EDC5-6E8E-6514-76BF-9DBFA209019D}"/>
              </a:ext>
            </a:extLst>
          </p:cNvPr>
          <p:cNvSpPr txBox="1"/>
          <p:nvPr/>
        </p:nvSpPr>
        <p:spPr>
          <a:xfrm>
            <a:off x="863767" y="2915935"/>
            <a:ext cx="9738288" cy="651905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/>
          <a:p>
            <a:r>
              <a:rPr lang="en-US" altLang="ko-KR" sz="2000" b="1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1. Analysis of the correlation between the democracy score and other factors</a:t>
            </a:r>
          </a:p>
          <a:p>
            <a:r>
              <a:rPr lang="en-US" altLang="ko-KR" sz="2000" b="1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</a:rPr>
              <a:t>2. radial graph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215AA84-94E4-E44F-ECC5-61EB0549F70F}"/>
              </a:ext>
            </a:extLst>
          </p:cNvPr>
          <p:cNvSpPr txBox="1"/>
          <p:nvPr/>
        </p:nvSpPr>
        <p:spPr>
          <a:xfrm>
            <a:off x="868171" y="1981962"/>
            <a:ext cx="2066898" cy="510327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defRPr sz="1100" spc="-8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defRPr>
            </a:lvl1pPr>
          </a:lstStyle>
          <a:p>
            <a:r>
              <a:rPr lang="en-US" altLang="ko-KR" sz="2800" b="1" dirty="0">
                <a:solidFill>
                  <a:schemeClr val="tx1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What to add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1E58B0C-F82B-ED8B-93EF-8EDB467DBD82}"/>
              </a:ext>
            </a:extLst>
          </p:cNvPr>
          <p:cNvSpPr txBox="1"/>
          <p:nvPr/>
        </p:nvSpPr>
        <p:spPr>
          <a:xfrm>
            <a:off x="868171" y="4391005"/>
            <a:ext cx="2566330" cy="510327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defRPr sz="1100" spc="-8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defRPr>
            </a:lvl1pPr>
          </a:lstStyle>
          <a:p>
            <a:r>
              <a:rPr lang="en-US" altLang="ko-KR" sz="2800" b="1" dirty="0">
                <a:solidFill>
                  <a:schemeClr val="tx1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What to modify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72FD4C51-DDB1-AAA3-54F7-B681F6BBCE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400" y="4376168"/>
            <a:ext cx="540000" cy="5400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A463750E-7A23-8BBF-5D74-44710CB418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6801" y="1967125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5570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오른쪽 대괄호 41">
            <a:extLst>
              <a:ext uri="{FF2B5EF4-FFF2-40B4-BE49-F238E27FC236}">
                <a16:creationId xmlns:a16="http://schemas.microsoft.com/office/drawing/2014/main" id="{585E1174-4E87-4D47-9A70-1CF59AE2DB9C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6" name="오른쪽 대괄호 5">
            <a:extLst>
              <a:ext uri="{FF2B5EF4-FFF2-40B4-BE49-F238E27FC236}">
                <a16:creationId xmlns:a16="http://schemas.microsoft.com/office/drawing/2014/main" id="{4FDDF971-7BB6-4193-BE30-250E2762B143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9D8CC648-5E8C-4BEB-8086-0BF82225A080}"/>
              </a:ext>
            </a:extLst>
          </p:cNvPr>
          <p:cNvGrpSpPr/>
          <p:nvPr/>
        </p:nvGrpSpPr>
        <p:grpSpPr>
          <a:xfrm>
            <a:off x="509891" y="3367043"/>
            <a:ext cx="141051" cy="141051"/>
            <a:chOff x="5885234" y="2188723"/>
            <a:chExt cx="282102" cy="282102"/>
          </a:xfrm>
        </p:grpSpPr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7D24625D-9B8B-421C-B941-025353F439C3}"/>
                </a:ext>
              </a:extLst>
            </p:cNvPr>
            <p:cNvCxnSpPr/>
            <p:nvPr/>
          </p:nvCxnSpPr>
          <p:spPr>
            <a:xfrm flipH="1">
              <a:off x="5885234" y="2188723"/>
              <a:ext cx="282102" cy="28210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E4C0F08A-480E-4541-9487-475C012A6845}"/>
                </a:ext>
              </a:extLst>
            </p:cNvPr>
            <p:cNvCxnSpPr>
              <a:cxnSpLocks/>
            </p:cNvCxnSpPr>
            <p:nvPr/>
          </p:nvCxnSpPr>
          <p:spPr>
            <a:xfrm>
              <a:off x="5885234" y="2188723"/>
              <a:ext cx="282102" cy="28210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BBA947A2-8BBD-4CBD-BABD-8E8D2F51D176}"/>
              </a:ext>
            </a:extLst>
          </p:cNvPr>
          <p:cNvGrpSpPr/>
          <p:nvPr/>
        </p:nvGrpSpPr>
        <p:grpSpPr>
          <a:xfrm>
            <a:off x="11541057" y="3367043"/>
            <a:ext cx="141051" cy="141051"/>
            <a:chOff x="5885234" y="2188723"/>
            <a:chExt cx="282102" cy="282102"/>
          </a:xfrm>
        </p:grpSpPr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96492204-431F-47E3-92DB-BE209774C684}"/>
                </a:ext>
              </a:extLst>
            </p:cNvPr>
            <p:cNvCxnSpPr/>
            <p:nvPr/>
          </p:nvCxnSpPr>
          <p:spPr>
            <a:xfrm flipH="1">
              <a:off x="5885234" y="2188723"/>
              <a:ext cx="282102" cy="28210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56FD5561-07E9-4AD4-892A-88048EE4953F}"/>
                </a:ext>
              </a:extLst>
            </p:cNvPr>
            <p:cNvCxnSpPr>
              <a:cxnSpLocks/>
            </p:cNvCxnSpPr>
            <p:nvPr/>
          </p:nvCxnSpPr>
          <p:spPr>
            <a:xfrm>
              <a:off x="5885234" y="2188723"/>
              <a:ext cx="282102" cy="28210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5ABEEEDE-BD26-4844-82B4-E8603C876338}"/>
              </a:ext>
            </a:extLst>
          </p:cNvPr>
          <p:cNvSpPr txBox="1"/>
          <p:nvPr/>
        </p:nvSpPr>
        <p:spPr>
          <a:xfrm>
            <a:off x="5329740" y="3010715"/>
            <a:ext cx="1532521" cy="836571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ctr"/>
            <a:r>
              <a:rPr lang="en-US" altLang="ko-KR" sz="5200" spc="-15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accent4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8284653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Noto Sans KR B/R">
      <a:majorFont>
        <a:latin typeface="Noto Sans KR Bold"/>
        <a:ea typeface="Noto Sans KR Bold"/>
        <a:cs typeface=""/>
      </a:majorFont>
      <a:minorFont>
        <a:latin typeface="Noto Sans KR Regular"/>
        <a:ea typeface="Noto Sans KR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2A2A2A"/>
        </a:solidFill>
        <a:ln w="3175" cap="rnd">
          <a:noFill/>
          <a:round/>
        </a:ln>
      </a:spPr>
      <a:bodyPr rot="0" spcFirstLastPara="0" vertOverflow="overflow" horzOverflow="overflow" vert="horz" wrap="square" lIns="0" tIns="0" rIns="0" bIns="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1400" spc="-80" dirty="0" err="1" smtClean="0">
            <a:ln>
              <a:solidFill>
                <a:schemeClr val="accent1">
                  <a:shade val="50000"/>
                  <a:alpha val="0"/>
                </a:schemeClr>
              </a:solidFill>
            </a:ln>
            <a:solidFill>
              <a:schemeClr val="bg1"/>
            </a:solidFill>
            <a:latin typeface="+mj-ea"/>
            <a:ea typeface="+mj-ea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175" cap="rnd">
          <a:solidFill>
            <a:srgbClr val="2A2A2A"/>
          </a:solidFill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54000" tIns="18000" rIns="54000" bIns="18000" rtlCol="0">
        <a:spAutoFit/>
      </a:bodyPr>
      <a:lstStyle>
        <a:defPPr algn="l">
          <a:spcAft>
            <a:spcPts val="200"/>
          </a:spcAft>
          <a:defRPr sz="1100" spc="-80" dirty="0" err="1" smtClean="0">
            <a:ln>
              <a:solidFill>
                <a:schemeClr val="accent1">
                  <a:shade val="50000"/>
                  <a:alpha val="0"/>
                </a:schemeClr>
              </a:solidFill>
            </a:ln>
            <a:solidFill>
              <a:schemeClr val="tx1">
                <a:lumMod val="65000"/>
                <a:lumOff val="35000"/>
              </a:schemeClr>
            </a:solidFill>
            <a:latin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898</TotalTime>
  <Words>132</Words>
  <Application>Microsoft Office PowerPoint</Application>
  <PresentationFormat>와이드스크린</PresentationFormat>
  <Paragraphs>44</Paragraphs>
  <Slides>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8" baseType="lpstr">
      <vt:lpstr>Arial</vt:lpstr>
      <vt:lpstr>a타이틀고딕3</vt:lpstr>
      <vt:lpstr>a시월구일굴림1</vt:lpstr>
      <vt:lpstr>Noto Sans KR Regular</vt:lpstr>
      <vt:lpstr>Noto Sans KR Black</vt:lpstr>
      <vt:lpstr>Noto Sans KR Bold</vt:lpstr>
      <vt:lpstr>나눔스퀘어OTF Light</vt:lpstr>
      <vt:lpstr>나눔스퀘어OTF_ac ExtraBold</vt:lpstr>
      <vt:lpstr>Bebas Neue Bold</vt:lpstr>
      <vt:lpstr>나눔스퀘어OTF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신강식</dc:creator>
  <cp:lastModifiedBy>덕순 신</cp:lastModifiedBy>
  <cp:revision>69</cp:revision>
  <dcterms:created xsi:type="dcterms:W3CDTF">2021-02-04T01:39:12Z</dcterms:created>
  <dcterms:modified xsi:type="dcterms:W3CDTF">2023-12-06T15:54:27Z</dcterms:modified>
</cp:coreProperties>
</file>